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3"/>
  </p:notesMasterIdLst>
  <p:sldIdLst>
    <p:sldId id="256" r:id="rId2"/>
    <p:sldId id="258" r:id="rId3"/>
    <p:sldId id="260" r:id="rId4"/>
    <p:sldId id="261" r:id="rId5"/>
    <p:sldId id="272" r:id="rId6"/>
    <p:sldId id="266" r:id="rId7"/>
    <p:sldId id="271" r:id="rId8"/>
    <p:sldId id="283" r:id="rId9"/>
    <p:sldId id="277" r:id="rId10"/>
    <p:sldId id="284" r:id="rId11"/>
    <p:sldId id="285" r:id="rId12"/>
  </p:sldIdLst>
  <p:sldSz cx="9144000" cy="5143500" type="screen16x9"/>
  <p:notesSz cx="6858000" cy="9144000"/>
  <p:embeddedFontLst>
    <p:embeddedFont>
      <p:font typeface="Californian FB" pitchFamily="18" charset="0"/>
      <p:regular r:id="rId14"/>
      <p:bold r:id="rId15"/>
      <p:italic r:id="rId16"/>
    </p:embeddedFont>
    <p:embeddedFont>
      <p:font typeface="Comfortaa" charset="0"/>
      <p:regular r:id="rId17"/>
      <p:bold r:id="rId18"/>
    </p:embeddedFont>
    <p:embeddedFont>
      <p:font typeface="Lato" charset="0"/>
      <p:regular r:id="rId19"/>
      <p:bold r:id="rId20"/>
      <p:italic r:id="rId21"/>
      <p:boldItalic r:id="rId22"/>
    </p:embeddedFont>
    <p:embeddedFont>
      <p:font typeface="Comfortaa Medium" charset="0"/>
      <p:regular r:id="rId23"/>
      <p:bold r:id="rId24"/>
    </p:embeddedFont>
    <p:embeddedFont>
      <p:font typeface="Bebas Neue" charset="0"/>
      <p:regular r:id="rId25"/>
    </p:embeddedFont>
    <p:embeddedFont>
      <p:font typeface="Anaheim" charset="0"/>
      <p:regular r:id="rId26"/>
    </p:embeddedFont>
    <p:embeddedFont>
      <p:font typeface="DM Sans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BAA3875C-578A-4DEF-84EB-B0B16B3170FB}">
  <a:tblStyle styleId="{BAA3875C-578A-4DEF-84EB-B0B16B3170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149157-C648-4F68-9DE8-CA29751C7A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45" d="100"/>
          <a:sy n="145" d="100"/>
        </p:scale>
        <p:origin x="-7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6348ff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06348ff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063e606fdb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063e606fdb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06348ffe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06348ffe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06348ffe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06348ffe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063e606fd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063e606fd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063e606fdb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063e606fdb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64450" y="1264225"/>
            <a:ext cx="6815100" cy="19272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20750" y="3232150"/>
            <a:ext cx="4702500" cy="475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subTitle" idx="1"/>
          </p:nvPr>
        </p:nvSpPr>
        <p:spPr>
          <a:xfrm>
            <a:off x="937625" y="259602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subTitle" idx="2"/>
          </p:nvPr>
        </p:nvSpPr>
        <p:spPr>
          <a:xfrm>
            <a:off x="3484350" y="259602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ubTitle" idx="3"/>
          </p:nvPr>
        </p:nvSpPr>
        <p:spPr>
          <a:xfrm>
            <a:off x="6031075" y="259602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4"/>
          </p:nvPr>
        </p:nvSpPr>
        <p:spPr>
          <a:xfrm>
            <a:off x="937625" y="1875190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5"/>
          </p:nvPr>
        </p:nvSpPr>
        <p:spPr>
          <a:xfrm>
            <a:off x="3484350" y="1875190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6"/>
          </p:nvPr>
        </p:nvSpPr>
        <p:spPr>
          <a:xfrm>
            <a:off x="6031075" y="1875190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w="38100" cap="flat" cmpd="sng">
            <a:solidFill>
              <a:srgbClr val="FFE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264400" y="661125"/>
            <a:ext cx="1652100" cy="1511400"/>
          </a:xfrm>
          <a:prstGeom prst="rect">
            <a:avLst/>
          </a:prstGeom>
          <a:solidFill>
            <a:srgbClr val="072C4E">
              <a:alpha val="8631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754525" y="3682800"/>
            <a:ext cx="4863900" cy="464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6522700" y="676775"/>
            <a:ext cx="1652100" cy="1511400"/>
          </a:xfrm>
          <a:prstGeom prst="rect">
            <a:avLst/>
          </a:prstGeom>
          <a:solidFill>
            <a:srgbClr val="072C4E">
              <a:alpha val="8631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2973725" y="3682800"/>
            <a:ext cx="4863900" cy="464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 hasCustomPrompt="1"/>
          </p:nvPr>
        </p:nvSpPr>
        <p:spPr>
          <a:xfrm>
            <a:off x="1258150" y="653300"/>
            <a:ext cx="1652100" cy="1511400"/>
          </a:xfrm>
          <a:prstGeom prst="rect">
            <a:avLst/>
          </a:prstGeom>
          <a:solidFill>
            <a:srgbClr val="072C4E">
              <a:alpha val="8631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754525" y="3682800"/>
            <a:ext cx="4863900" cy="464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720000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2"/>
          </p:nvPr>
        </p:nvSpPr>
        <p:spPr>
          <a:xfrm>
            <a:off x="3419271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3"/>
          </p:nvPr>
        </p:nvSpPr>
        <p:spPr>
          <a:xfrm>
            <a:off x="720000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3419271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5"/>
          </p:nvPr>
        </p:nvSpPr>
        <p:spPr>
          <a:xfrm>
            <a:off x="6118549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6"/>
          </p:nvPr>
        </p:nvSpPr>
        <p:spPr>
          <a:xfrm>
            <a:off x="6118549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332020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3064616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332020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3064616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14" hasCustomPrompt="1"/>
          </p:nvPr>
        </p:nvSpPr>
        <p:spPr>
          <a:xfrm>
            <a:off x="6903949" y="1332020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 idx="15" hasCustomPrompt="1"/>
          </p:nvPr>
        </p:nvSpPr>
        <p:spPr>
          <a:xfrm>
            <a:off x="6903949" y="3064616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6"/>
          </p:nvPr>
        </p:nvSpPr>
        <p:spPr>
          <a:xfrm>
            <a:off x="720000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7"/>
          </p:nvPr>
        </p:nvSpPr>
        <p:spPr>
          <a:xfrm>
            <a:off x="3419271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18"/>
          </p:nvPr>
        </p:nvSpPr>
        <p:spPr>
          <a:xfrm>
            <a:off x="6118549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9"/>
          </p:nvPr>
        </p:nvSpPr>
        <p:spPr>
          <a:xfrm>
            <a:off x="720000" y="3609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0"/>
          </p:nvPr>
        </p:nvSpPr>
        <p:spPr>
          <a:xfrm>
            <a:off x="3419274" y="3609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1"/>
          </p:nvPr>
        </p:nvSpPr>
        <p:spPr>
          <a:xfrm>
            <a:off x="6118549" y="3609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1024800" y="1060025"/>
            <a:ext cx="3998700" cy="18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1024800" y="3001225"/>
            <a:ext cx="39987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>
            <a:spLocks noGrp="1"/>
          </p:cNvSpPr>
          <p:nvPr>
            <p:ph type="pic" idx="2"/>
          </p:nvPr>
        </p:nvSpPr>
        <p:spPr>
          <a:xfrm>
            <a:off x="5086250" y="798550"/>
            <a:ext cx="3300000" cy="35463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4837200" y="1655575"/>
            <a:ext cx="3593400" cy="9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1"/>
          </p:nvPr>
        </p:nvSpPr>
        <p:spPr>
          <a:xfrm>
            <a:off x="4837371" y="2562000"/>
            <a:ext cx="3593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4832040" y="1743825"/>
            <a:ext cx="3254100" cy="208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2"/>
          </p:nvPr>
        </p:nvSpPr>
        <p:spPr>
          <a:xfrm>
            <a:off x="1057863" y="1743825"/>
            <a:ext cx="3254100" cy="208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mfortaa"/>
              <a:buNone/>
              <a:defRPr sz="35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0" r:id="rId5"/>
    <p:sldLayoutId id="2147483661" r:id="rId6"/>
    <p:sldLayoutId id="2147483665" r:id="rId7"/>
    <p:sldLayoutId id="2147483669" r:id="rId8"/>
    <p:sldLayoutId id="2147483672" r:id="rId9"/>
    <p:sldLayoutId id="2147483673" r:id="rId10"/>
    <p:sldLayoutId id="2147483680" r:id="rId11"/>
    <p:sldLayoutId id="214748368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ctrTitle"/>
          </p:nvPr>
        </p:nvSpPr>
        <p:spPr>
          <a:xfrm>
            <a:off x="1164450" y="1264225"/>
            <a:ext cx="6815100" cy="19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  <a:latin typeface="Californian FB" pitchFamily="18" charset="0"/>
              </a:rPr>
              <a:t>Divide &amp; conquer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dk2"/>
                </a:solidFill>
              </a:rPr>
              <a:t>Merge sort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5" name="Google Shape;235;p39"/>
          <p:cNvSpPr txBox="1">
            <a:spLocks noGrp="1"/>
          </p:cNvSpPr>
          <p:nvPr>
            <p:ph type="subTitle" idx="1"/>
          </p:nvPr>
        </p:nvSpPr>
        <p:spPr>
          <a:xfrm>
            <a:off x="2220750" y="3232150"/>
            <a:ext cx="47025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Name: </a:t>
            </a:r>
            <a:r>
              <a:rPr lang="en-US" dirty="0" err="1" smtClean="0"/>
              <a:t>kenzy</a:t>
            </a:r>
            <a:r>
              <a:rPr lang="en-US" dirty="0" smtClean="0"/>
              <a:t> Tamer </a:t>
            </a:r>
            <a:r>
              <a:rPr lang="en-US" dirty="0" err="1" smtClean="0"/>
              <a:t>kishk</a:t>
            </a:r>
            <a:r>
              <a:rPr lang="en-US" dirty="0" smtClean="0"/>
              <a:t>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ID:223005</a:t>
            </a:r>
            <a:endParaRPr/>
          </a:p>
        </p:txBody>
      </p:sp>
      <p:cxnSp>
        <p:nvCxnSpPr>
          <p:cNvPr id="236" name="Google Shape;236;p39"/>
          <p:cNvCxnSpPr/>
          <p:nvPr/>
        </p:nvCxnSpPr>
        <p:spPr>
          <a:xfrm rot="10800000" flipH="1">
            <a:off x="5924250" y="972600"/>
            <a:ext cx="2162400" cy="156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7" name="Google Shape;237;p39"/>
          <p:cNvCxnSpPr/>
          <p:nvPr/>
        </p:nvCxnSpPr>
        <p:spPr>
          <a:xfrm rot="-5400000">
            <a:off x="6848275" y="3637175"/>
            <a:ext cx="1260000" cy="407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8" name="Google Shape;238;p39"/>
          <p:cNvCxnSpPr/>
          <p:nvPr/>
        </p:nvCxnSpPr>
        <p:spPr>
          <a:xfrm rot="10800000" flipH="1">
            <a:off x="1122850" y="3609425"/>
            <a:ext cx="750300" cy="315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6"/>
          <p:cNvSpPr/>
          <p:nvPr/>
        </p:nvSpPr>
        <p:spPr>
          <a:xfrm>
            <a:off x="1264400" y="2362575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66"/>
          <p:cNvSpPr txBox="1">
            <a:spLocks noGrp="1"/>
          </p:cNvSpPr>
          <p:nvPr>
            <p:ph type="title"/>
          </p:nvPr>
        </p:nvSpPr>
        <p:spPr>
          <a:xfrm>
            <a:off x="1600200" y="272415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chemeClr val="dk2"/>
                </a:solidFill>
              </a:rPr>
              <a:t>Analysis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614" name="Google Shape;614;p66"/>
          <p:cNvSpPr txBox="1">
            <a:spLocks noGrp="1"/>
          </p:cNvSpPr>
          <p:nvPr>
            <p:ph type="title" idx="2"/>
          </p:nvPr>
        </p:nvSpPr>
        <p:spPr>
          <a:xfrm>
            <a:off x="1258150" y="653300"/>
            <a:ext cx="1652100" cy="15114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Analysis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6" name="Google Shape;296;p44"/>
          <p:cNvSpPr txBox="1">
            <a:spLocks noGrp="1"/>
          </p:cNvSpPr>
          <p:nvPr>
            <p:ph type="subTitle" idx="2"/>
          </p:nvPr>
        </p:nvSpPr>
        <p:spPr>
          <a:xfrm>
            <a:off x="990600" y="1809750"/>
            <a:ext cx="7247938" cy="20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 smtClean="0"/>
              <a:t>Time Complexity</a:t>
            </a:r>
            <a:r>
              <a:rPr lang="en-US" dirty="0" smtClean="0"/>
              <a:t>: </a:t>
            </a:r>
            <a:r>
              <a:rPr lang="en-US" i="1" dirty="0" smtClean="0"/>
              <a:t>O</a:t>
            </a:r>
            <a:r>
              <a:rPr lang="en-US" dirty="0" smtClean="0"/>
              <a:t>(</a:t>
            </a:r>
            <a:r>
              <a:rPr lang="en-US" i="1" dirty="0" smtClean="0"/>
              <a:t>n </a:t>
            </a:r>
            <a:r>
              <a:rPr lang="en-US" dirty="0" err="1" smtClean="0"/>
              <a:t>log</a:t>
            </a:r>
            <a:r>
              <a:rPr lang="en-US" i="1" dirty="0" err="1" smtClean="0"/>
              <a:t>n</a:t>
            </a:r>
            <a:r>
              <a:rPr lang="en-US" dirty="0" smtClean="0"/>
              <a:t>) (in all cases: average, worst, and best)   </a:t>
            </a:r>
          </a:p>
          <a:p>
            <a:pPr marL="0" indent="0"/>
            <a:r>
              <a:rPr lang="pt-BR" b="1" dirty="0" smtClean="0"/>
              <a:t>Space Complexity</a:t>
            </a:r>
            <a:r>
              <a:rPr lang="pt-BR" dirty="0" smtClean="0"/>
              <a:t>: 𝑂(𝑛)</a:t>
            </a:r>
          </a:p>
          <a:p>
            <a:pPr marL="0" indent="0"/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7" name="Google Shape;297;p44"/>
          <p:cNvCxnSpPr/>
          <p:nvPr/>
        </p:nvCxnSpPr>
        <p:spPr>
          <a:xfrm rot="10800000" flipH="1">
            <a:off x="6051435" y="4056375"/>
            <a:ext cx="2636100" cy="275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dk2"/>
                </a:solidFill>
              </a:rPr>
              <a:t>contents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0" name="Google Shape;260;p41"/>
          <p:cNvSpPr txBox="1">
            <a:spLocks noGrp="1"/>
          </p:cNvSpPr>
          <p:nvPr>
            <p:ph type="title" idx="7"/>
          </p:nvPr>
        </p:nvSpPr>
        <p:spPr>
          <a:xfrm>
            <a:off x="1505400" y="13320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 idx="8"/>
          </p:nvPr>
        </p:nvSpPr>
        <p:spPr>
          <a:xfrm>
            <a:off x="4114800" y="28003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2" name="Google Shape;262;p41"/>
          <p:cNvSpPr txBox="1">
            <a:spLocks noGrp="1"/>
          </p:cNvSpPr>
          <p:nvPr>
            <p:ph type="title" idx="9"/>
          </p:nvPr>
        </p:nvSpPr>
        <p:spPr>
          <a:xfrm>
            <a:off x="4204671" y="13320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4" name="Google Shape;264;p41"/>
          <p:cNvSpPr txBox="1">
            <a:spLocks noGrp="1"/>
          </p:cNvSpPr>
          <p:nvPr>
            <p:ph type="title" idx="14"/>
          </p:nvPr>
        </p:nvSpPr>
        <p:spPr>
          <a:xfrm>
            <a:off x="6903949" y="13320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6" name="Google Shape;266;p41"/>
          <p:cNvSpPr txBox="1">
            <a:spLocks noGrp="1"/>
          </p:cNvSpPr>
          <p:nvPr>
            <p:ph type="subTitle" idx="16"/>
          </p:nvPr>
        </p:nvSpPr>
        <p:spPr>
          <a:xfrm>
            <a:off x="720000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Defintion</a:t>
            </a:r>
            <a:endParaRPr/>
          </a:p>
        </p:txBody>
      </p:sp>
      <p:sp>
        <p:nvSpPr>
          <p:cNvPr id="267" name="Google Shape;267;p41"/>
          <p:cNvSpPr txBox="1">
            <a:spLocks noGrp="1"/>
          </p:cNvSpPr>
          <p:nvPr>
            <p:ph type="subTitle" idx="17"/>
          </p:nvPr>
        </p:nvSpPr>
        <p:spPr>
          <a:xfrm>
            <a:off x="3419271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Steps of merge sort</a:t>
            </a:r>
            <a:endParaRPr sz="1600"/>
          </a:p>
        </p:txBody>
      </p:sp>
      <p:sp>
        <p:nvSpPr>
          <p:cNvPr id="268" name="Google Shape;268;p41"/>
          <p:cNvSpPr txBox="1">
            <a:spLocks noGrp="1"/>
          </p:cNvSpPr>
          <p:nvPr>
            <p:ph type="subTitle" idx="18"/>
          </p:nvPr>
        </p:nvSpPr>
        <p:spPr>
          <a:xfrm>
            <a:off x="6118549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example</a:t>
            </a:r>
            <a:endParaRPr/>
          </a:p>
        </p:txBody>
      </p:sp>
      <p:sp>
        <p:nvSpPr>
          <p:cNvPr id="269" name="Google Shape;269;p41"/>
          <p:cNvSpPr txBox="1">
            <a:spLocks noGrp="1"/>
          </p:cNvSpPr>
          <p:nvPr>
            <p:ph type="subTitle" idx="19"/>
          </p:nvPr>
        </p:nvSpPr>
        <p:spPr>
          <a:xfrm>
            <a:off x="3276600" y="3409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Analysis</a:t>
            </a:r>
            <a:endParaRPr/>
          </a:p>
        </p:txBody>
      </p:sp>
      <p:cxnSp>
        <p:nvCxnSpPr>
          <p:cNvPr id="272" name="Google Shape;272;p41"/>
          <p:cNvCxnSpPr/>
          <p:nvPr/>
        </p:nvCxnSpPr>
        <p:spPr>
          <a:xfrm rot="5400000" flipH="1">
            <a:off x="623200" y="602150"/>
            <a:ext cx="787500" cy="339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/>
          <p:nvPr/>
        </p:nvSpPr>
        <p:spPr>
          <a:xfrm>
            <a:off x="1264400" y="2362575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1447800" y="272415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</a:rPr>
              <a:t>Merge sort definition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8" name="Google Shape;288;p43"/>
          <p:cNvSpPr txBox="1">
            <a:spLocks noGrp="1"/>
          </p:cNvSpPr>
          <p:nvPr>
            <p:ph type="title" idx="2"/>
          </p:nvPr>
        </p:nvSpPr>
        <p:spPr>
          <a:xfrm>
            <a:off x="1264400" y="661125"/>
            <a:ext cx="1652100" cy="15114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</a:t>
            </a:r>
            <a:r>
              <a:rPr lang="en" dirty="0" smtClean="0"/>
              <a:t>a Merge sort </a:t>
            </a:r>
            <a:r>
              <a:rPr lang="en" dirty="0" smtClean="0">
                <a:solidFill>
                  <a:schemeClr val="dk2"/>
                </a:solidFill>
              </a:rPr>
              <a:t>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6" name="Google Shape;296;p44"/>
          <p:cNvSpPr txBox="1">
            <a:spLocks noGrp="1"/>
          </p:cNvSpPr>
          <p:nvPr>
            <p:ph type="subTitle" idx="2"/>
          </p:nvPr>
        </p:nvSpPr>
        <p:spPr>
          <a:xfrm>
            <a:off x="990600" y="1809750"/>
            <a:ext cx="7247938" cy="20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Is an efficient methods for sorting an array of elements it relies on the principles of “divide &amp; conquer”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Where the array is divided into smaller sections, sorted &lt;and then merged back together . This process continues until we sorted the array</a:t>
            </a:r>
            <a:endParaRPr/>
          </a:p>
        </p:txBody>
      </p:sp>
      <p:cxnSp>
        <p:nvCxnSpPr>
          <p:cNvPr id="297" name="Google Shape;297;p44"/>
          <p:cNvCxnSpPr/>
          <p:nvPr/>
        </p:nvCxnSpPr>
        <p:spPr>
          <a:xfrm rot="10800000" flipH="1">
            <a:off x="6051435" y="4056375"/>
            <a:ext cx="2636100" cy="275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/>
          <p:nvPr/>
        </p:nvSpPr>
        <p:spPr>
          <a:xfrm>
            <a:off x="1264400" y="2362575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5"/>
          <p:cNvSpPr txBox="1">
            <a:spLocks noGrp="1"/>
          </p:cNvSpPr>
          <p:nvPr>
            <p:ph type="title"/>
          </p:nvPr>
        </p:nvSpPr>
        <p:spPr>
          <a:xfrm>
            <a:off x="1447800" y="280035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</a:rPr>
              <a:t>Steps of merge sort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9" name="Google Shape;409;p55"/>
          <p:cNvSpPr txBox="1">
            <a:spLocks noGrp="1"/>
          </p:cNvSpPr>
          <p:nvPr>
            <p:ph type="title" idx="2"/>
          </p:nvPr>
        </p:nvSpPr>
        <p:spPr>
          <a:xfrm>
            <a:off x="6522700" y="676775"/>
            <a:ext cx="1652100" cy="15114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are </a:t>
            </a:r>
            <a:r>
              <a:rPr lang="en" dirty="0" smtClean="0"/>
              <a:t>the steps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6" name="Google Shape;346;p49"/>
          <p:cNvSpPr txBox="1">
            <a:spLocks noGrp="1"/>
          </p:cNvSpPr>
          <p:nvPr>
            <p:ph type="subTitle" idx="1"/>
          </p:nvPr>
        </p:nvSpPr>
        <p:spPr>
          <a:xfrm>
            <a:off x="937625" y="259602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divide the array  into halves</a:t>
            </a:r>
            <a:endParaRPr/>
          </a:p>
        </p:txBody>
      </p:sp>
      <p:sp>
        <p:nvSpPr>
          <p:cNvPr id="347" name="Google Shape;347;p49"/>
          <p:cNvSpPr txBox="1">
            <a:spLocks noGrp="1"/>
          </p:cNvSpPr>
          <p:nvPr>
            <p:ph type="subTitle" idx="2"/>
          </p:nvPr>
        </p:nvSpPr>
        <p:spPr>
          <a:xfrm>
            <a:off x="3484350" y="259602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sort the divide halves</a:t>
            </a:r>
            <a:endParaRPr/>
          </a:p>
        </p:txBody>
      </p:sp>
      <p:sp>
        <p:nvSpPr>
          <p:cNvPr id="348" name="Google Shape;348;p49"/>
          <p:cNvSpPr txBox="1">
            <a:spLocks noGrp="1"/>
          </p:cNvSpPr>
          <p:nvPr>
            <p:ph type="subTitle" idx="3"/>
          </p:nvPr>
        </p:nvSpPr>
        <p:spPr>
          <a:xfrm>
            <a:off x="6031075" y="259602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merge the sorted halves in a sorted manner</a:t>
            </a:r>
            <a:endParaRPr/>
          </a:p>
        </p:txBody>
      </p:sp>
      <p:sp>
        <p:nvSpPr>
          <p:cNvPr id="349" name="Google Shape;349;p49"/>
          <p:cNvSpPr txBox="1">
            <a:spLocks noGrp="1"/>
          </p:cNvSpPr>
          <p:nvPr>
            <p:ph type="subTitle" idx="4"/>
          </p:nvPr>
        </p:nvSpPr>
        <p:spPr>
          <a:xfrm>
            <a:off x="937625" y="1875190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Division</a:t>
            </a:r>
            <a:endParaRPr/>
          </a:p>
        </p:txBody>
      </p:sp>
      <p:sp>
        <p:nvSpPr>
          <p:cNvPr id="350" name="Google Shape;350;p49"/>
          <p:cNvSpPr txBox="1">
            <a:spLocks noGrp="1"/>
          </p:cNvSpPr>
          <p:nvPr>
            <p:ph type="subTitle" idx="5"/>
          </p:nvPr>
        </p:nvSpPr>
        <p:spPr>
          <a:xfrm>
            <a:off x="3484350" y="1875190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Sorting</a:t>
            </a:r>
            <a:endParaRPr/>
          </a:p>
        </p:txBody>
      </p:sp>
      <p:sp>
        <p:nvSpPr>
          <p:cNvPr id="351" name="Google Shape;351;p49"/>
          <p:cNvSpPr txBox="1">
            <a:spLocks noGrp="1"/>
          </p:cNvSpPr>
          <p:nvPr>
            <p:ph type="subTitle" idx="6"/>
          </p:nvPr>
        </p:nvSpPr>
        <p:spPr>
          <a:xfrm>
            <a:off x="6031075" y="1875190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Merging</a:t>
            </a:r>
            <a:endParaRPr/>
          </a:p>
        </p:txBody>
      </p:sp>
      <p:cxnSp>
        <p:nvCxnSpPr>
          <p:cNvPr id="352" name="Google Shape;352;p49"/>
          <p:cNvCxnSpPr/>
          <p:nvPr/>
        </p:nvCxnSpPr>
        <p:spPr>
          <a:xfrm flipH="1">
            <a:off x="596425" y="3899050"/>
            <a:ext cx="2066700" cy="427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3" name="Google Shape;353;p49"/>
          <p:cNvCxnSpPr/>
          <p:nvPr/>
        </p:nvCxnSpPr>
        <p:spPr>
          <a:xfrm rot="10800000" flipH="1">
            <a:off x="6671675" y="1366875"/>
            <a:ext cx="2019900" cy="3210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4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>
            <a:off x="2514600" y="1047750"/>
            <a:ext cx="3962400" cy="3048000"/>
          </a:xfrm>
          <a:prstGeom prst="rect">
            <a:avLst/>
          </a:prstGeom>
        </p:spPr>
      </p:pic>
      <p:cxnSp>
        <p:nvCxnSpPr>
          <p:cNvPr id="402" name="Google Shape;402;p54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6"/>
          <p:cNvSpPr/>
          <p:nvPr/>
        </p:nvSpPr>
        <p:spPr>
          <a:xfrm>
            <a:off x="1264400" y="2362575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66"/>
          <p:cNvSpPr txBox="1">
            <a:spLocks noGrp="1"/>
          </p:cNvSpPr>
          <p:nvPr>
            <p:ph type="title"/>
          </p:nvPr>
        </p:nvSpPr>
        <p:spPr>
          <a:xfrm>
            <a:off x="1600200" y="272415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chemeClr val="dk2"/>
                </a:solidFill>
              </a:rPr>
              <a:t>Example &amp; implementation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614" name="Google Shape;614;p66"/>
          <p:cNvSpPr txBox="1">
            <a:spLocks noGrp="1"/>
          </p:cNvSpPr>
          <p:nvPr>
            <p:ph type="title" idx="2"/>
          </p:nvPr>
        </p:nvSpPr>
        <p:spPr>
          <a:xfrm>
            <a:off x="1258150" y="653300"/>
            <a:ext cx="1652100" cy="15114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60"/>
          <p:cNvGrpSpPr/>
          <p:nvPr/>
        </p:nvGrpSpPr>
        <p:grpSpPr>
          <a:xfrm>
            <a:off x="1561951" y="735560"/>
            <a:ext cx="2697276" cy="3672287"/>
            <a:chOff x="1655550" y="790900"/>
            <a:chExt cx="2510262" cy="3417671"/>
          </a:xfrm>
        </p:grpSpPr>
        <p:sp>
          <p:nvSpPr>
            <p:cNvPr id="467" name="Google Shape;467;p60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0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9" name="Google Shape;469;p6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43000" y="742950"/>
            <a:ext cx="3352800" cy="3733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72" name="Google Shape;472;p60"/>
          <p:cNvCxnSpPr/>
          <p:nvPr/>
        </p:nvCxnSpPr>
        <p:spPr>
          <a:xfrm>
            <a:off x="6812375" y="3922525"/>
            <a:ext cx="1879200" cy="387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73" name="Google Shape;473;p60"/>
          <p:cNvCxnSpPr/>
          <p:nvPr/>
        </p:nvCxnSpPr>
        <p:spPr>
          <a:xfrm rot="-5400000">
            <a:off x="4556075" y="820450"/>
            <a:ext cx="1185600" cy="33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11" name="Picture 10" descr="Screenshot (38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895350"/>
            <a:ext cx="3085146" cy="350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mputer Algorithm Lesson for College by Slidesgo">
  <a:themeElements>
    <a:clrScheme name="Simple Light">
      <a:dk1>
        <a:srgbClr val="FFFFFF"/>
      </a:dk1>
      <a:lt1>
        <a:srgbClr val="072C4E"/>
      </a:lt1>
      <a:dk2>
        <a:srgbClr val="FFE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143</Words>
  <PresentationFormat>On-screen Show (16:9)</PresentationFormat>
  <Paragraphs>33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Californian FB</vt:lpstr>
      <vt:lpstr>Comfortaa</vt:lpstr>
      <vt:lpstr>Lato</vt:lpstr>
      <vt:lpstr>Comfortaa Medium</vt:lpstr>
      <vt:lpstr>Bebas Neue</vt:lpstr>
      <vt:lpstr>Anaheim</vt:lpstr>
      <vt:lpstr>DM Sans</vt:lpstr>
      <vt:lpstr>Computer Algorithm Lesson for College by Slidesgo</vt:lpstr>
      <vt:lpstr>Divide &amp; conquer Merge sort</vt:lpstr>
      <vt:lpstr>Table of contents</vt:lpstr>
      <vt:lpstr>Merge sort definition</vt:lpstr>
      <vt:lpstr>What is a Merge sort ?</vt:lpstr>
      <vt:lpstr>Steps of merge sort</vt:lpstr>
      <vt:lpstr>Here are the steps</vt:lpstr>
      <vt:lpstr>Slide 7</vt:lpstr>
      <vt:lpstr>Example &amp; implementation</vt:lpstr>
      <vt:lpstr>Slide 9</vt:lpstr>
      <vt:lpstr>Analysis</vt:lpstr>
      <vt:lpstr>Analysis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Divide &amp; conquer Merge sort</dc:title>
  <dc:creator>koky kishoo</dc:creator>
  <cp:lastModifiedBy>PC</cp:lastModifiedBy>
  <cp:revision>2</cp:revision>
  <dcterms:modified xsi:type="dcterms:W3CDTF">2024-05-24T18:03:36Z</dcterms:modified>
</cp:coreProperties>
</file>